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340" r:id="rId2"/>
    <p:sldId id="402" r:id="rId3"/>
    <p:sldId id="493" r:id="rId4"/>
    <p:sldId id="494" r:id="rId5"/>
    <p:sldId id="499" r:id="rId6"/>
    <p:sldId id="500" r:id="rId7"/>
    <p:sldId id="495" r:id="rId8"/>
    <p:sldId id="496" r:id="rId9"/>
    <p:sldId id="497" r:id="rId10"/>
    <p:sldId id="498" r:id="rId11"/>
    <p:sldId id="503" r:id="rId12"/>
    <p:sldId id="401" r:id="rId13"/>
    <p:sldId id="403" r:id="rId14"/>
    <p:sldId id="404" r:id="rId15"/>
    <p:sldId id="501" r:id="rId16"/>
    <p:sldId id="502" r:id="rId17"/>
    <p:sldId id="405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E26625EB-42D7-4402-8E1E-603AAE26DAB2}">
          <p14:sldIdLst>
            <p14:sldId id="340"/>
            <p14:sldId id="402"/>
          </p14:sldIdLst>
        </p14:section>
        <p14:section name="Output: Open Collector/Drain, Push-Pull" id="{6E9BD9D0-65CE-4F7F-9EF6-18E1ADDE34D7}">
          <p14:sldIdLst>
            <p14:sldId id="493"/>
            <p14:sldId id="494"/>
          </p14:sldIdLst>
        </p14:section>
        <p14:section name="Port: DIE, PAD" id="{64ED2C67-641F-4F0D-9C43-EFDEA7A08C62}">
          <p14:sldIdLst>
            <p14:sldId id="499"/>
            <p14:sldId id="500"/>
          </p14:sldIdLst>
        </p14:section>
        <p14:section name="Cache" id="{0D5C28A8-B48B-482A-8712-D4FF09076216}">
          <p14:sldIdLst>
            <p14:sldId id="495"/>
            <p14:sldId id="496"/>
            <p14:sldId id="497"/>
            <p14:sldId id="498"/>
            <p14:sldId id="503"/>
          </p14:sldIdLst>
        </p14:section>
        <p14:section name="Motor" id="{095C65DC-A094-4665-BEAC-A5DEA54ED0C1}">
          <p14:sldIdLst>
            <p14:sldId id="401"/>
          </p14:sldIdLst>
        </p14:section>
        <p14:section name="Back Up" id="{CACABF2D-F867-4BF2-B4E3-91D6167A1331}">
          <p14:sldIdLst>
            <p14:sldId id="403"/>
            <p14:sldId id="404"/>
            <p14:sldId id="501"/>
            <p14:sldId id="502"/>
            <p14:sldId id="4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183"/>
    <a:srgbClr val="33CC33"/>
    <a:srgbClr val="0000FF"/>
    <a:srgbClr val="009900"/>
    <a:srgbClr val="76717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48" autoAdjust="0"/>
    <p:restoredTop sz="89986" autoAdjust="0"/>
  </p:normalViewPr>
  <p:slideViewPr>
    <p:cSldViewPr snapToGrid="0">
      <p:cViewPr>
        <p:scale>
          <a:sx n="66" d="100"/>
          <a:sy n="66" d="100"/>
        </p:scale>
        <p:origin x="148" y="-7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C7AC13-9DD4-4399-8160-642204A02976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44C0A-982C-4E8F-9B87-952B32707B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95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https://blog.naver.com/PostView.naver?blogId=techref&amp;logNo=222012233866&amp;categoryNo=31&amp;parentCategoryNo=0&amp;viewDate=&amp;currentPage=27&amp;postListTopCurrentPage=1&amp;from=postList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91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https://blog.naver.com/PostView.naver?blogId=techref&amp;logNo=222003651264&amp;categoryNo=31&amp;parentCategoryNo=0&amp;viewDate=&amp;currentPage=28&amp;postListTopCurrentPage=1&amp;from=postList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912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https://blog.naver.com/techref/222251292946</a:t>
            </a:r>
          </a:p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553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https://blog.naver.com/techref/222251292946</a:t>
            </a:r>
          </a:p>
          <a:p>
            <a:r>
              <a:rPr lang="en-US" altLang="ko-KR" dirty="0"/>
              <a:t>https://parksb.github.io/article/29.html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101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https://blog.naver.com/techref/222251293739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077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https://blog.naver.com/techref/222251293739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309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44C0A-982C-4E8F-9B87-952B32707BE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053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DAC7682-D15A-B7D9-A461-B3484A607EAE}"/>
              </a:ext>
            </a:extLst>
          </p:cNvPr>
          <p:cNvSpPr/>
          <p:nvPr userDrawn="1"/>
        </p:nvSpPr>
        <p:spPr>
          <a:xfrm>
            <a:off x="0" y="0"/>
            <a:ext cx="12192000" cy="7715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793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38394AC-380F-3DD5-09EC-50A259E37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85348-FF0B-472B-B42C-CD62F26E0287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AA63C56-3B68-2174-0838-2DFD5B787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16ACEA0-12D0-D757-2418-20B449603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80471-3823-4F1B-AEB4-6A0ECA417DD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CF50C62-FB70-032A-9213-C0DF2383A2E0}"/>
              </a:ext>
            </a:extLst>
          </p:cNvPr>
          <p:cNvSpPr/>
          <p:nvPr userDrawn="1"/>
        </p:nvSpPr>
        <p:spPr>
          <a:xfrm>
            <a:off x="0" y="0"/>
            <a:ext cx="12192000" cy="7715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232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6C634-1328-2829-ACA9-CDFEEE9E9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01766D1-583B-68B2-0635-1473295E1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13E022-B214-6656-F153-FB9470F17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D4E6-4ACE-46EE-A5F5-E055F57E4E3E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D408FB-38AC-6E42-C82D-6D0F9E52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078405-1D9B-AC1E-BBBE-90B561DB7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F0BD5-0B1A-4F7B-9E91-3A77B4CFA1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41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8DDB73-3BC8-B5E8-E6B8-0766246CC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C5EC38-2D3F-E611-7A79-21E1EFA84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50C5EE-3C41-5B04-0118-800A23ED59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85348-FF0B-472B-B42C-CD62F26E0287}" type="datetimeFigureOut">
              <a:rPr lang="ko-KR" altLang="en-US" smtClean="0"/>
              <a:t>2024-05-05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C824BD-786C-78C4-8791-95EA21D3A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5D307-EC51-2CDC-FF7F-FC497B2FA6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80471-3823-4F1B-AEB4-6A0ECA417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471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C4BAF9F5-9C8C-2016-D92E-57C37AD4F88C}"/>
              </a:ext>
            </a:extLst>
          </p:cNvPr>
          <p:cNvGrpSpPr/>
          <p:nvPr/>
        </p:nvGrpSpPr>
        <p:grpSpPr>
          <a:xfrm>
            <a:off x="0" y="-4812"/>
            <a:ext cx="12192000" cy="1373404"/>
            <a:chOff x="0" y="84708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7713E3A-59BA-841D-F4D9-A96CF09CB40E}"/>
                </a:ext>
              </a:extLst>
            </p:cNvPr>
            <p:cNvSpPr/>
            <p:nvPr/>
          </p:nvSpPr>
          <p:spPr>
            <a:xfrm>
              <a:off x="0" y="84708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3BB6766-840E-527D-35AB-EB40DA27F340}"/>
                </a:ext>
              </a:extLst>
            </p:cNvPr>
            <p:cNvSpPr txBox="1"/>
            <p:nvPr/>
          </p:nvSpPr>
          <p:spPr>
            <a:xfrm>
              <a:off x="0" y="171246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7200" b="1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</a:lstStyle>
            <a:p>
              <a:r>
                <a:rPr lang="en-US" altLang="ko-KR" dirty="0"/>
                <a:t>-</a:t>
              </a:r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4CD13C2-68AE-A6D8-9483-1B67751D38C4}"/>
              </a:ext>
            </a:extLst>
          </p:cNvPr>
          <p:cNvGrpSpPr/>
          <p:nvPr/>
        </p:nvGrpSpPr>
        <p:grpSpPr>
          <a:xfrm>
            <a:off x="0" y="1371300"/>
            <a:ext cx="12192000" cy="1373404"/>
            <a:chOff x="0" y="1453300"/>
            <a:chExt cx="12192000" cy="137340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EB73F6F-8334-87D9-670F-DE73AFFFFAC9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841C81F-F809-E451-67D6-F890668E7D0D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94E40E3-B3F2-84FA-07A9-B37D0BC55AA6}"/>
              </a:ext>
            </a:extLst>
          </p:cNvPr>
          <p:cNvGrpSpPr/>
          <p:nvPr/>
        </p:nvGrpSpPr>
        <p:grpSpPr>
          <a:xfrm>
            <a:off x="0" y="2739892"/>
            <a:ext cx="12192000" cy="1373404"/>
            <a:chOff x="0" y="2827006"/>
            <a:chExt cx="12192000" cy="1373404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81F6332-504B-7D5D-1199-B705AE1CEAFD}"/>
                </a:ext>
              </a:extLst>
            </p:cNvPr>
            <p:cNvSpPr/>
            <p:nvPr/>
          </p:nvSpPr>
          <p:spPr>
            <a:xfrm>
              <a:off x="0" y="2827006"/>
              <a:ext cx="12192000" cy="137340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5487D21-77BD-3783-A046-77E81356775C}"/>
                </a:ext>
              </a:extLst>
            </p:cNvPr>
            <p:cNvSpPr txBox="1"/>
            <p:nvPr/>
          </p:nvSpPr>
          <p:spPr>
            <a:xfrm>
              <a:off x="0" y="2913544"/>
              <a:ext cx="12192000" cy="12003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04D63F4-804E-FA62-CE2E-AC98074E89F3}"/>
              </a:ext>
            </a:extLst>
          </p:cNvPr>
          <p:cNvGrpSpPr/>
          <p:nvPr/>
        </p:nvGrpSpPr>
        <p:grpSpPr>
          <a:xfrm>
            <a:off x="0" y="4116004"/>
            <a:ext cx="12192000" cy="1373404"/>
            <a:chOff x="0" y="4195900"/>
            <a:chExt cx="12192000" cy="137340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6EF1324-D2D4-7FDA-598F-496AE13328BF}"/>
                </a:ext>
              </a:extLst>
            </p:cNvPr>
            <p:cNvSpPr/>
            <p:nvPr/>
          </p:nvSpPr>
          <p:spPr>
            <a:xfrm>
              <a:off x="0" y="4195900"/>
              <a:ext cx="12192000" cy="137340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3DC2DC-C5AA-74A1-295C-65FFF02FC961}"/>
                </a:ext>
              </a:extLst>
            </p:cNvPr>
            <p:cNvSpPr txBox="1"/>
            <p:nvPr/>
          </p:nvSpPr>
          <p:spPr>
            <a:xfrm>
              <a:off x="0" y="4282438"/>
              <a:ext cx="12192000" cy="12003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A269831-8503-FAED-768B-B462465DB5B0}"/>
              </a:ext>
            </a:extLst>
          </p:cNvPr>
          <p:cNvGrpSpPr/>
          <p:nvPr/>
        </p:nvGrpSpPr>
        <p:grpSpPr>
          <a:xfrm>
            <a:off x="0" y="5484596"/>
            <a:ext cx="12192000" cy="1373404"/>
            <a:chOff x="0" y="5569304"/>
            <a:chExt cx="12192000" cy="1373404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F5A9A9-5D71-F1A3-292D-F9D7E5F7D52C}"/>
                </a:ext>
              </a:extLst>
            </p:cNvPr>
            <p:cNvSpPr/>
            <p:nvPr/>
          </p:nvSpPr>
          <p:spPr>
            <a:xfrm>
              <a:off x="0" y="5569304"/>
              <a:ext cx="12192000" cy="137340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D4C8CF-F870-31E3-0D74-5B6E7C443930}"/>
                </a:ext>
              </a:extLst>
            </p:cNvPr>
            <p:cNvSpPr txBox="1"/>
            <p:nvPr/>
          </p:nvSpPr>
          <p:spPr>
            <a:xfrm>
              <a:off x="0" y="5655842"/>
              <a:ext cx="12192000" cy="1200329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1930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(3)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2521238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 지역성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(Locality of Reference)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컴퓨터에서 사용되는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pipeline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인해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 partitioning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및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structure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변수의 구현은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성능에 큰 영향을 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OS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라는 단위로 나눠 관리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재사용함으로써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활용도를 높임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(runtime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동안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가져오는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줄여야 활용도 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메모리 조각화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(Memory Fragmentation)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Function based Fragmentation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parent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child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call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하는 경우 결함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(fault)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존재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child function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존재하지 않는 경우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중지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COF(Change Of Flow)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발생하면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pipeline flush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해야 하므로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cycle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fault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발생할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Code based Fragmentation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에는 거의 실행되지 않는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corner case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들이 많이 포함되어 있어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사용률이 감소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corner case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네는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COF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포함되어 있어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발생할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최적화를 위한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Guideline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Runtime vs Initialization / Corner-Case code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분할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runtime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algorithm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실행할 때마다 실행될 수 있는 중요한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만 포함되어야 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runtime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corner case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제거하면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공간이 최소화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Linker Optimization / Code Positioning (Code Linearization)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algorithm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실시간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 call flow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고려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코드 최적화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Code partitioning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재구성을 통해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기반 조각화를 줄임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if else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문에서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else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드물게 수행되면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size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증가해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활용도 감소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else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넣어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dynamic memory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Code based Fragmentation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Inlining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포함시켜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COF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줄이고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linear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하게 만듦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(code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커질 수 있으므로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code size, call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위치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corner case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여부 등 확인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Function based Fragmentation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Alignment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 Line Boundary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맞춰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function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유효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조절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(static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증가시킴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9456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(4)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741338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Organization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반응 속도가 빠른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SRAM(Static Random Access Memory)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주어지면 접근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구현한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Hash table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같다는 의미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빠른 이유는 자주 사용하는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저장하기도 하지만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hash table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time complexity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O(1)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정도로 빠르기 때문임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DRAM(Dynamic RAM)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특성이 동일하지만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H/W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설계상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느림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(DRAM = Main memory)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구성되어 있고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담고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접근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(block No.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size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결정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Indexing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일부만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key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30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표현하기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log</a:t>
                      </a:r>
                      <a:r>
                        <a:rPr lang="en-US" altLang="ko-KR" sz="1200" b="1" kern="1200" baseline="-25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No.block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만큼의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필요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(Ex.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No.block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= 1024, block size = 32-bit  index = 10-bit)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Tag Matching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충돌을 줄이기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일부를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절차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해당하는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유효 비트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(valid bit)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인지 확인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valid bit =1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동일한지 비교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valid bit = 0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write, data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상위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cache/memory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요청한 값을 가져와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write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valid bit = 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설정 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일치하지 않는 경우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(Replacement policy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따라 처리가 달라짐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먼저 입력된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먼저 교체되는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FIFO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정책을 사용하면 무조건 기존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교체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    (tag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변경하고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상위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cache/memory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요청한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data+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주변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field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값을 새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변경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        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기존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상위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밀려남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비교 결과와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valid bit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AND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연산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AND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연산 결과가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Hit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array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해당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index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참조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Overhead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Tag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위한 공간은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 size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상관없는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overhead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취급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Ex) 1024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32-bit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구성된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32 KB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tag overhead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17-bit tag + 1-bit valid = 18-bit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18-bit </a:t>
                      </a:r>
                      <a:r>
                        <a:rPr lang="en-US" altLang="ko-KR" sz="1200" b="1" kern="12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× 1024 = 18 KB tag = 2.25 KB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9195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1.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DC motor</a:t>
            </a:r>
            <a:r>
              <a:rPr lang="en-US" altLang="ko-KR" dirty="0"/>
              <a:t> </a:t>
            </a:r>
            <a:r>
              <a:rPr lang="en-US" altLang="ko-KR" b="1" dirty="0"/>
              <a:t>–</a:t>
            </a:r>
            <a:r>
              <a:rPr lang="en-US" altLang="ko-KR" dirty="0"/>
              <a:t> Intro 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070C03-6A82-571A-DF99-3C0F05528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551636"/>
              </p:ext>
            </p:extLst>
          </p:nvPr>
        </p:nvGraphicFramePr>
        <p:xfrm>
          <a:off x="3116317" y="-3171016"/>
          <a:ext cx="3860801" cy="1630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080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8B932687-7F5A-699D-4DB9-F9890CF465C1}"/>
              </a:ext>
            </a:extLst>
          </p:cNvPr>
          <p:cNvSpPr/>
          <p:nvPr/>
        </p:nvSpPr>
        <p:spPr>
          <a:xfrm>
            <a:off x="12413895" y="-34292"/>
            <a:ext cx="2587557" cy="6225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형식 모음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117E0F-C56E-1585-39E0-BDD01DBE3D41}"/>
              </a:ext>
            </a:extLst>
          </p:cNvPr>
          <p:cNvSpPr txBox="1"/>
          <p:nvPr/>
        </p:nvSpPr>
        <p:spPr>
          <a:xfrm>
            <a:off x="13310861" y="4324418"/>
            <a:ext cx="1790869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b="1" dirty="0"/>
              <a:t>그림 설명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B7EFF367-2D68-16C5-3497-4F57C159361A}"/>
              </a:ext>
            </a:extLst>
          </p:cNvPr>
          <p:cNvCxnSpPr>
            <a:cxnSpLocks/>
          </p:cNvCxnSpPr>
          <p:nvPr/>
        </p:nvCxnSpPr>
        <p:spPr>
          <a:xfrm>
            <a:off x="13669514" y="868118"/>
            <a:ext cx="643386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3CE9738-9E3C-B75B-1DBF-392A9182C09C}"/>
              </a:ext>
            </a:extLst>
          </p:cNvPr>
          <p:cNvSpPr txBox="1"/>
          <p:nvPr/>
        </p:nvSpPr>
        <p:spPr>
          <a:xfrm>
            <a:off x="12540895" y="729619"/>
            <a:ext cx="679805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dirty="0">
                <a:solidFill>
                  <a:srgbClr val="0000FF"/>
                </a:solidFill>
              </a:rPr>
              <a:t>글자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1F555A9-A127-5F79-2292-A5D8AB0DD165}"/>
              </a:ext>
            </a:extLst>
          </p:cNvPr>
          <p:cNvGraphicFramePr>
            <a:graphicFrameLocks noGrp="1"/>
          </p:cNvGraphicFramePr>
          <p:nvPr/>
        </p:nvGraphicFramePr>
        <p:xfrm>
          <a:off x="13525361" y="1239698"/>
          <a:ext cx="896966" cy="3430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코드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F9483EC-6CE4-D944-2A4A-F2F97A3552FF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1239698"/>
          <a:ext cx="896966" cy="343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메인 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97415D11-45EF-03FD-A386-3D0CA5E86B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3836443" y="1829428"/>
            <a:ext cx="1171768" cy="404724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981A4DE-579A-88EB-3D88-F139870ED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666650"/>
              </p:ext>
            </p:extLst>
          </p:nvPr>
        </p:nvGraphicFramePr>
        <p:xfrm>
          <a:off x="12413895" y="1714803"/>
          <a:ext cx="131964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825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90980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836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</a:tblGrid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C5DE4824-4463-42D0-F98D-B5CBF811184E}"/>
              </a:ext>
            </a:extLst>
          </p:cNvPr>
          <p:cNvGraphicFramePr>
            <a:graphicFrameLocks noGrp="1"/>
          </p:cNvGraphicFramePr>
          <p:nvPr/>
        </p:nvGraphicFramePr>
        <p:xfrm>
          <a:off x="12734180" y="3038885"/>
          <a:ext cx="2267271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727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Ctrl+ = 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아래첨자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shift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=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윗첨자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 + space 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복구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Shift + f3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대소문자 변경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122F83BF-1E9C-0476-E0E0-8D9BF9A23734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4439836"/>
          <a:ext cx="723481" cy="644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48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727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4314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B067CCE-CB81-C448-0299-BCAD32E1FD5B}"/>
              </a:ext>
            </a:extLst>
          </p:cNvPr>
          <p:cNvSpPr txBox="1"/>
          <p:nvPr/>
        </p:nvSpPr>
        <p:spPr>
          <a:xfrm>
            <a:off x="12192000" y="4021491"/>
            <a:ext cx="1615086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dirty="0"/>
              <a:t>예시 표시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AFCBE497-A8EC-9743-DACB-B3EC276252C5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2498764"/>
          <a:ext cx="1246231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3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b="1" kern="12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Result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1958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Inside </a:t>
                      </a:r>
                      <a:r>
                        <a:rPr lang="en-US" altLang="ko-KR" sz="10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first_space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8263192"/>
                  </a:ext>
                </a:extLst>
              </a:tr>
            </a:tbl>
          </a:graphicData>
        </a:graphic>
      </p:graphicFrame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DC0C805-5631-82EB-961C-E7FFF5BBAB3F}"/>
              </a:ext>
            </a:extLst>
          </p:cNvPr>
          <p:cNvCxnSpPr>
            <a:cxnSpLocks/>
          </p:cNvCxnSpPr>
          <p:nvPr/>
        </p:nvCxnSpPr>
        <p:spPr>
          <a:xfrm flipV="1">
            <a:off x="12634722" y="5810860"/>
            <a:ext cx="0" cy="63151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25385D2A-C469-592C-CFBE-3617000F9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319815"/>
              </p:ext>
            </p:extLst>
          </p:nvPr>
        </p:nvGraphicFramePr>
        <p:xfrm>
          <a:off x="12355361" y="5238932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809792E-C8A6-C9C6-F224-DD26C86C894B}"/>
              </a:ext>
            </a:extLst>
          </p:cNvPr>
          <p:cNvSpPr txBox="1"/>
          <p:nvPr/>
        </p:nvSpPr>
        <p:spPr>
          <a:xfrm>
            <a:off x="13310861" y="4851651"/>
            <a:ext cx="80754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dirty="0">
                <a:solidFill>
                  <a:srgbClr val="FF0000"/>
                </a:solidFill>
              </a:rPr>
              <a:t>Mismatch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2F5530E-180C-C17B-CEC3-361CAB473D9F}"/>
              </a:ext>
            </a:extLst>
          </p:cNvPr>
          <p:cNvCxnSpPr>
            <a:cxnSpLocks/>
          </p:cNvCxnSpPr>
          <p:nvPr/>
        </p:nvCxnSpPr>
        <p:spPr>
          <a:xfrm>
            <a:off x="12800835" y="5923988"/>
            <a:ext cx="369320" cy="0"/>
          </a:xfrm>
          <a:prstGeom prst="straightConnector1">
            <a:avLst/>
          </a:prstGeom>
          <a:ln w="38100">
            <a:solidFill>
              <a:srgbClr val="0000F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3D1F0D5-1205-73EC-8FE3-F0E09A2281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558246"/>
              </p:ext>
            </p:extLst>
          </p:nvPr>
        </p:nvGraphicFramePr>
        <p:xfrm>
          <a:off x="12862378" y="6140710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6002298-1BFB-CC9C-0597-ACB28C8E102D}"/>
              </a:ext>
            </a:extLst>
          </p:cNvPr>
          <p:cNvSpPr txBox="1"/>
          <p:nvPr/>
        </p:nvSpPr>
        <p:spPr>
          <a:xfrm>
            <a:off x="13525361" y="5754492"/>
            <a:ext cx="724841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600" dirty="0">
                <a:solidFill>
                  <a:schemeClr val="tx1"/>
                </a:solidFill>
              </a:rPr>
              <a:t>Pattern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69AEF56C-88F6-B4A6-B8E5-4407BC0955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2001349"/>
              </p:ext>
            </p:extLst>
          </p:nvPr>
        </p:nvGraphicFramePr>
        <p:xfrm>
          <a:off x="12450434" y="6893635"/>
          <a:ext cx="2438160" cy="243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32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427910884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80026499"/>
                    </a:ext>
                  </a:extLst>
                </a:gridCol>
              </a:tblGrid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605606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1" dirty="0" err="1">
                          <a:solidFill>
                            <a:schemeClr val="tx1"/>
                          </a:solidFill>
                        </a:rPr>
                        <a:t>x,y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D734F2BF-B909-E2B3-D035-73B1A936BBC4}"/>
              </a:ext>
            </a:extLst>
          </p:cNvPr>
          <p:cNvSpPr txBox="1"/>
          <p:nvPr/>
        </p:nvSpPr>
        <p:spPr>
          <a:xfrm>
            <a:off x="14118404" y="4799602"/>
            <a:ext cx="883047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sz="1600">
                <a:solidFill>
                  <a:schemeClr val="tx1"/>
                </a:solidFill>
              </a:rPr>
              <a:t>글자설명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269A9FC-41A6-703A-F687-811F16F2A9D5}"/>
              </a:ext>
            </a:extLst>
          </p:cNvPr>
          <p:cNvGrpSpPr/>
          <p:nvPr/>
        </p:nvGrpSpPr>
        <p:grpSpPr>
          <a:xfrm>
            <a:off x="15008211" y="1152408"/>
            <a:ext cx="1890898" cy="1590196"/>
            <a:chOff x="3203973" y="3273667"/>
            <a:chExt cx="1890898" cy="1590196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D918222-8B02-3E68-BBE0-DE06A89C42F1}"/>
                </a:ext>
              </a:extLst>
            </p:cNvPr>
            <p:cNvCxnSpPr>
              <a:cxnSpLocks/>
            </p:cNvCxnSpPr>
            <p:nvPr/>
          </p:nvCxnSpPr>
          <p:spPr>
            <a:xfrm>
              <a:off x="3284602" y="4147619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BC45C36B-7266-EFEC-1B55-1C1B4FDF2F0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276112" y="4163101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4D553966-F9EA-7A6E-6CB7-90A43D371A22}"/>
                </a:ext>
              </a:extLst>
            </p:cNvPr>
            <p:cNvSpPr/>
            <p:nvPr/>
          </p:nvSpPr>
          <p:spPr>
            <a:xfrm>
              <a:off x="3924792" y="4087047"/>
              <a:ext cx="121144" cy="121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1079BC7-392E-E1C0-FF0F-6E9006E7AF88}"/>
                </a:ext>
              </a:extLst>
            </p:cNvPr>
            <p:cNvSpPr/>
            <p:nvPr/>
          </p:nvSpPr>
          <p:spPr>
            <a:xfrm>
              <a:off x="4355895" y="373511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317D5A2-FBE3-E285-B2C8-B5942E35613C}"/>
                </a:ext>
              </a:extLst>
            </p:cNvPr>
            <p:cNvSpPr/>
            <p:nvPr/>
          </p:nvSpPr>
          <p:spPr>
            <a:xfrm>
              <a:off x="3546550" y="357498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CB2EFED-D326-2B4C-78A1-D57D03F7DE8C}"/>
                </a:ext>
              </a:extLst>
            </p:cNvPr>
            <p:cNvSpPr txBox="1"/>
            <p:nvPr/>
          </p:nvSpPr>
          <p:spPr>
            <a:xfrm>
              <a:off x="3203973" y="3273667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DF8777-C5D8-C44D-8EF2-0E3C4373C8A2}"/>
                </a:ext>
              </a:extLst>
            </p:cNvPr>
            <p:cNvSpPr txBox="1"/>
            <p:nvPr/>
          </p:nvSpPr>
          <p:spPr>
            <a:xfrm>
              <a:off x="4370030" y="3511461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C4B9E52C-C827-EF81-CAA9-5C346D239B3E}"/>
                </a:ext>
              </a:extLst>
            </p:cNvPr>
            <p:cNvCxnSpPr>
              <a:cxnSpLocks/>
            </p:cNvCxnSpPr>
            <p:nvPr/>
          </p:nvCxnSpPr>
          <p:spPr>
            <a:xfrm>
              <a:off x="4416467" y="3866704"/>
              <a:ext cx="0" cy="280915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3B4A9FB-162F-4E00-208F-1C8C3BC0B141}"/>
                </a:ext>
              </a:extLst>
            </p:cNvPr>
            <p:cNvCxnSpPr>
              <a:cxnSpLocks/>
            </p:cNvCxnSpPr>
            <p:nvPr/>
          </p:nvCxnSpPr>
          <p:spPr>
            <a:xfrm>
              <a:off x="3607122" y="3685993"/>
              <a:ext cx="0" cy="451364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D8338B3-9EC3-6A56-6F0E-DEC0BA46DAFB}"/>
                </a:ext>
              </a:extLst>
            </p:cNvPr>
            <p:cNvCxnSpPr>
              <a:cxnSpLocks/>
            </p:cNvCxnSpPr>
            <p:nvPr/>
          </p:nvCxnSpPr>
          <p:spPr>
            <a:xfrm>
              <a:off x="3976874" y="3795086"/>
              <a:ext cx="379021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F434BD42-B6D3-1DF9-E27B-8BF01117C879}"/>
                </a:ext>
              </a:extLst>
            </p:cNvPr>
            <p:cNvCxnSpPr>
              <a:cxnSpLocks/>
            </p:cNvCxnSpPr>
            <p:nvPr/>
          </p:nvCxnSpPr>
          <p:spPr>
            <a:xfrm>
              <a:off x="3667694" y="3635555"/>
              <a:ext cx="309180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88ADEA1-A1C6-352E-E5A6-B2F307EE0E2B}"/>
                </a:ext>
              </a:extLst>
            </p:cNvPr>
            <p:cNvSpPr txBox="1"/>
            <p:nvPr/>
          </p:nvSpPr>
          <p:spPr>
            <a:xfrm>
              <a:off x="3945624" y="4228768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x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en-US" altLang="ko-KR" dirty="0" err="1">
                  <a:solidFill>
                    <a:schemeClr val="tx1"/>
                  </a:solidFill>
                </a:rPr>
                <a:t>y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C073775F-6A61-1895-1F7A-A93B5CA846A0}"/>
                </a:ext>
              </a:extLst>
            </p:cNvPr>
            <p:cNvCxnSpPr>
              <a:stCxn id="27" idx="1"/>
              <a:endCxn id="29" idx="5"/>
            </p:cNvCxnSpPr>
            <p:nvPr/>
          </p:nvCxnSpPr>
          <p:spPr>
            <a:xfrm flipH="1" flipV="1">
              <a:off x="3649953" y="3678386"/>
              <a:ext cx="292580" cy="426402"/>
            </a:xfrm>
            <a:prstGeom prst="straightConnector1">
              <a:avLst/>
            </a:prstGeom>
            <a:noFill/>
            <a:ln w="38100">
              <a:solidFill>
                <a:srgbClr val="0000FF"/>
              </a:solidFill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9000A8C-0877-9ACB-546C-7DB194E8D6C4}"/>
              </a:ext>
            </a:extLst>
          </p:cNvPr>
          <p:cNvCxnSpPr>
            <a:cxnSpLocks/>
          </p:cNvCxnSpPr>
          <p:nvPr/>
        </p:nvCxnSpPr>
        <p:spPr>
          <a:xfrm>
            <a:off x="15411360" y="4289018"/>
            <a:ext cx="0" cy="345777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  <a:effectLst>
            <a:glow rad="254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8E9C916-7775-6D3F-0A56-049A7A5CC4B6}"/>
              </a:ext>
            </a:extLst>
          </p:cNvPr>
          <p:cNvSpPr txBox="1"/>
          <p:nvPr/>
        </p:nvSpPr>
        <p:spPr>
          <a:xfrm>
            <a:off x="14975450" y="4021491"/>
            <a:ext cx="871819" cy="215444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400" dirty="0">
                <a:solidFill>
                  <a:srgbClr val="FFFF00"/>
                </a:solidFill>
                <a:effectLst>
                  <a:glow rad="50800">
                    <a:schemeClr val="tx1"/>
                  </a:glow>
                </a:effectLst>
              </a:rPr>
              <a:t>Partition</a:t>
            </a:r>
            <a:endParaRPr lang="ko-KR" altLang="en-US" sz="1400" baseline="-25000" dirty="0">
              <a:solidFill>
                <a:srgbClr val="FFFF00"/>
              </a:solidFill>
              <a:effectLst>
                <a:glow rad="50800">
                  <a:schemeClr val="tx1"/>
                </a:glow>
              </a:effectLst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F5CE6FC-3CAE-475E-0154-6F2DF1FCEBC2}"/>
              </a:ext>
            </a:extLst>
          </p:cNvPr>
          <p:cNvSpPr/>
          <p:nvPr/>
        </p:nvSpPr>
        <p:spPr>
          <a:xfrm>
            <a:off x="15378994" y="5045823"/>
            <a:ext cx="108000" cy="108000"/>
          </a:xfrm>
          <a:prstGeom prst="rect">
            <a:avLst/>
          </a:prstGeom>
          <a:solidFill>
            <a:schemeClr val="bg2">
              <a:lumMod val="7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1271127-F1EE-19EE-3FFA-3026A5252F41}"/>
              </a:ext>
            </a:extLst>
          </p:cNvPr>
          <p:cNvSpPr/>
          <p:nvPr/>
        </p:nvSpPr>
        <p:spPr>
          <a:xfrm>
            <a:off x="15618524" y="5045823"/>
            <a:ext cx="108000" cy="10800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2912B7F-0D30-A14F-C8AE-B30FA1DC7BF5}"/>
              </a:ext>
            </a:extLst>
          </p:cNvPr>
          <p:cNvCxnSpPr/>
          <p:nvPr/>
        </p:nvCxnSpPr>
        <p:spPr>
          <a:xfrm>
            <a:off x="15432994" y="5153823"/>
            <a:ext cx="0" cy="1034018"/>
          </a:xfrm>
          <a:prstGeom prst="straightConnector1">
            <a:avLst/>
          </a:prstGeom>
          <a:ln>
            <a:solidFill>
              <a:srgbClr val="0000F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F8F2E6FB-3960-0D7C-E6CB-13CB3A585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400204"/>
              </p:ext>
            </p:extLst>
          </p:nvPr>
        </p:nvGraphicFramePr>
        <p:xfrm>
          <a:off x="15781112" y="4292903"/>
          <a:ext cx="951806" cy="80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180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7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7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60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7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  <p:pic>
        <p:nvPicPr>
          <p:cNvPr id="45" name="그림 44">
            <a:extLst>
              <a:ext uri="{FF2B5EF4-FFF2-40B4-BE49-F238E27FC236}">
                <a16:creationId xmlns:a16="http://schemas.microsoft.com/office/drawing/2014/main" id="{21ABC3E4-9859-580B-BDFC-9182E8BDE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12" y="868118"/>
            <a:ext cx="4177838" cy="2013101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0697E919-C1A0-7372-9E86-A1D7554C9C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423"/>
          <a:stretch/>
        </p:blipFill>
        <p:spPr>
          <a:xfrm>
            <a:off x="4366526" y="877425"/>
            <a:ext cx="2564604" cy="1795663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5064DEE4-2D98-64D5-649C-7FAC3FCE37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560" y="898616"/>
            <a:ext cx="3227350" cy="1774323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CC74F165-5614-B688-2965-6E2F9A201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98" y="2987198"/>
            <a:ext cx="4099243" cy="1780212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59390DE7-B530-C032-9FDF-6F49BAAA76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5666" y="2990053"/>
            <a:ext cx="3404330" cy="1809550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52AB2523-F41C-620A-F492-99897E95E6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0259" y="3010574"/>
            <a:ext cx="3818421" cy="175168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9B5DA9C2-DB23-4857-1BEB-30417D8537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8011" y="4804767"/>
            <a:ext cx="3742110" cy="1960549"/>
          </a:xfrm>
          <a:prstGeom prst="rect">
            <a:avLst/>
          </a:prstGeom>
        </p:spPr>
      </p:pic>
      <p:grpSp>
        <p:nvGrpSpPr>
          <p:cNvPr id="63" name="그룹 62">
            <a:extLst>
              <a:ext uri="{FF2B5EF4-FFF2-40B4-BE49-F238E27FC236}">
                <a16:creationId xmlns:a16="http://schemas.microsoft.com/office/drawing/2014/main" id="{D31C24B0-D430-BE03-B139-211AF51FD574}"/>
              </a:ext>
            </a:extLst>
          </p:cNvPr>
          <p:cNvGrpSpPr/>
          <p:nvPr/>
        </p:nvGrpSpPr>
        <p:grpSpPr>
          <a:xfrm>
            <a:off x="4059992" y="4851651"/>
            <a:ext cx="3742110" cy="1816139"/>
            <a:chOff x="-2549536" y="1322076"/>
            <a:chExt cx="9086850" cy="4410075"/>
          </a:xfrm>
        </p:grpSpPr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5301CB68-DC8E-9216-1644-F3889A508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-2549536" y="1322076"/>
              <a:ext cx="9086850" cy="4410075"/>
            </a:xfrm>
            <a:prstGeom prst="rect">
              <a:avLst/>
            </a:prstGeom>
          </p:spPr>
        </p:pic>
        <p:pic>
          <p:nvPicPr>
            <p:cNvPr id="62" name="그림 61">
              <a:extLst>
                <a:ext uri="{FF2B5EF4-FFF2-40B4-BE49-F238E27FC236}">
                  <a16:creationId xmlns:a16="http://schemas.microsoft.com/office/drawing/2014/main" id="{E5D0B676-282C-5390-956E-BCDACDCE74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8881" t="18367" r="22256" b="63111"/>
            <a:stretch/>
          </p:blipFill>
          <p:spPr>
            <a:xfrm>
              <a:off x="-867848" y="2147514"/>
              <a:ext cx="3187186" cy="763865"/>
            </a:xfrm>
            <a:prstGeom prst="rect">
              <a:avLst/>
            </a:prstGeom>
          </p:spPr>
        </p:pic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A5F50786-E6ED-0935-87E6-87CF65D9E3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2111" t="43635" r="948" b="26746"/>
            <a:stretch/>
          </p:blipFill>
          <p:spPr>
            <a:xfrm>
              <a:off x="4005568" y="1630583"/>
              <a:ext cx="2248937" cy="906801"/>
            </a:xfrm>
            <a:prstGeom prst="rect">
              <a:avLst/>
            </a:prstGeom>
          </p:spPr>
        </p:pic>
      </p:grp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2D3D154-16CF-8B4C-2DED-8BD4F34BE470}"/>
              </a:ext>
            </a:extLst>
          </p:cNvPr>
          <p:cNvSpPr/>
          <p:nvPr/>
        </p:nvSpPr>
        <p:spPr>
          <a:xfrm rot="2700000">
            <a:off x="8252620" y="1096576"/>
            <a:ext cx="4794462" cy="127411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내용 작성 중</a:t>
            </a:r>
          </a:p>
        </p:txBody>
      </p:sp>
    </p:spTree>
    <p:extLst>
      <p:ext uri="{BB962C8B-B14F-4D97-AF65-F5344CB8AC3E}">
        <p14:creationId xmlns:p14="http://schemas.microsoft.com/office/powerpoint/2010/main" val="80039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C4BAF9F5-9C8C-2016-D92E-57C37AD4F88C}"/>
              </a:ext>
            </a:extLst>
          </p:cNvPr>
          <p:cNvGrpSpPr/>
          <p:nvPr/>
        </p:nvGrpSpPr>
        <p:grpSpPr>
          <a:xfrm>
            <a:off x="0" y="-4812"/>
            <a:ext cx="12192000" cy="1373404"/>
            <a:chOff x="0" y="84708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7713E3A-59BA-841D-F4D9-A96CF09CB40E}"/>
                </a:ext>
              </a:extLst>
            </p:cNvPr>
            <p:cNvSpPr/>
            <p:nvPr/>
          </p:nvSpPr>
          <p:spPr>
            <a:xfrm>
              <a:off x="0" y="84708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3BB6766-840E-527D-35AB-EB40DA27F340}"/>
                </a:ext>
              </a:extLst>
            </p:cNvPr>
            <p:cNvSpPr txBox="1"/>
            <p:nvPr/>
          </p:nvSpPr>
          <p:spPr>
            <a:xfrm>
              <a:off x="0" y="171246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7200" b="1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</a:lstStyle>
            <a:p>
              <a:r>
                <a:rPr lang="en-US" altLang="ko-KR" dirty="0"/>
                <a:t>-</a:t>
              </a:r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4CD13C2-68AE-A6D8-9483-1B67751D38C4}"/>
              </a:ext>
            </a:extLst>
          </p:cNvPr>
          <p:cNvGrpSpPr/>
          <p:nvPr/>
        </p:nvGrpSpPr>
        <p:grpSpPr>
          <a:xfrm>
            <a:off x="0" y="1371300"/>
            <a:ext cx="12192000" cy="1373404"/>
            <a:chOff x="0" y="1453300"/>
            <a:chExt cx="12192000" cy="137340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EB73F6F-8334-87D9-670F-DE73AFFFFAC9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841C81F-F809-E451-67D6-F890668E7D0D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94E40E3-B3F2-84FA-07A9-B37D0BC55AA6}"/>
              </a:ext>
            </a:extLst>
          </p:cNvPr>
          <p:cNvGrpSpPr/>
          <p:nvPr/>
        </p:nvGrpSpPr>
        <p:grpSpPr>
          <a:xfrm>
            <a:off x="0" y="2739892"/>
            <a:ext cx="12192000" cy="1373404"/>
            <a:chOff x="0" y="2827006"/>
            <a:chExt cx="12192000" cy="1373404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81F6332-504B-7D5D-1199-B705AE1CEAFD}"/>
                </a:ext>
              </a:extLst>
            </p:cNvPr>
            <p:cNvSpPr/>
            <p:nvPr/>
          </p:nvSpPr>
          <p:spPr>
            <a:xfrm>
              <a:off x="0" y="2827006"/>
              <a:ext cx="12192000" cy="137340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5487D21-77BD-3783-A046-77E81356775C}"/>
                </a:ext>
              </a:extLst>
            </p:cNvPr>
            <p:cNvSpPr txBox="1"/>
            <p:nvPr/>
          </p:nvSpPr>
          <p:spPr>
            <a:xfrm>
              <a:off x="0" y="2913544"/>
              <a:ext cx="12192000" cy="12003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04D63F4-804E-FA62-CE2E-AC98074E89F3}"/>
              </a:ext>
            </a:extLst>
          </p:cNvPr>
          <p:cNvGrpSpPr/>
          <p:nvPr/>
        </p:nvGrpSpPr>
        <p:grpSpPr>
          <a:xfrm>
            <a:off x="0" y="4116004"/>
            <a:ext cx="12192000" cy="1373404"/>
            <a:chOff x="0" y="4195900"/>
            <a:chExt cx="12192000" cy="137340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6EF1324-D2D4-7FDA-598F-496AE13328BF}"/>
                </a:ext>
              </a:extLst>
            </p:cNvPr>
            <p:cNvSpPr/>
            <p:nvPr/>
          </p:nvSpPr>
          <p:spPr>
            <a:xfrm>
              <a:off x="0" y="4195900"/>
              <a:ext cx="12192000" cy="137340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3DC2DC-C5AA-74A1-295C-65FFF02FC961}"/>
                </a:ext>
              </a:extLst>
            </p:cNvPr>
            <p:cNvSpPr txBox="1"/>
            <p:nvPr/>
          </p:nvSpPr>
          <p:spPr>
            <a:xfrm>
              <a:off x="0" y="4282438"/>
              <a:ext cx="12192000" cy="12003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A269831-8503-FAED-768B-B462465DB5B0}"/>
              </a:ext>
            </a:extLst>
          </p:cNvPr>
          <p:cNvGrpSpPr/>
          <p:nvPr/>
        </p:nvGrpSpPr>
        <p:grpSpPr>
          <a:xfrm>
            <a:off x="0" y="5484596"/>
            <a:ext cx="12192000" cy="1373404"/>
            <a:chOff x="0" y="5569304"/>
            <a:chExt cx="12192000" cy="1373404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F5A9A9-5D71-F1A3-292D-F9D7E5F7D52C}"/>
                </a:ext>
              </a:extLst>
            </p:cNvPr>
            <p:cNvSpPr/>
            <p:nvPr/>
          </p:nvSpPr>
          <p:spPr>
            <a:xfrm>
              <a:off x="0" y="5569304"/>
              <a:ext cx="12192000" cy="137340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D4C8CF-F870-31E3-0D74-5B6E7C443930}"/>
                </a:ext>
              </a:extLst>
            </p:cNvPr>
            <p:cNvSpPr txBox="1"/>
            <p:nvPr/>
          </p:nvSpPr>
          <p:spPr>
            <a:xfrm>
              <a:off x="0" y="5655842"/>
              <a:ext cx="12192000" cy="1200329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endParaRPr lang="ko-KR" altLang="en-US" sz="7200" b="1" dirty="0">
                <a:solidFill>
                  <a:schemeClr val="bg1"/>
                </a:solidFill>
                <a:effectLst>
                  <a:glow rad="127000">
                    <a:schemeClr val="accent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5453D397-054A-47D3-2661-2F92C6A4D2F8}"/>
              </a:ext>
            </a:extLst>
          </p:cNvPr>
          <p:cNvSpPr/>
          <p:nvPr/>
        </p:nvSpPr>
        <p:spPr>
          <a:xfrm>
            <a:off x="1803400" y="2512194"/>
            <a:ext cx="8585200" cy="1828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>
                <a:solidFill>
                  <a:schemeClr val="tx1"/>
                </a:solidFill>
                <a:effectLst>
                  <a:glow rad="127000">
                    <a:srgbClr val="FFFF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Backup Page</a:t>
            </a:r>
            <a:endParaRPr lang="ko-KR" altLang="en-US" sz="9600" b="1" dirty="0">
              <a:solidFill>
                <a:schemeClr val="tx1"/>
              </a:solidFill>
              <a:effectLst>
                <a:glow rad="127000">
                  <a:srgbClr val="FFFF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87854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C6D51-F7A7-3F37-31AD-341944AA5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2330D765-8C4A-472E-E1B0-E05337409AB4}"/>
              </a:ext>
            </a:extLst>
          </p:cNvPr>
          <p:cNvGrpSpPr/>
          <p:nvPr/>
        </p:nvGrpSpPr>
        <p:grpSpPr>
          <a:xfrm>
            <a:off x="0" y="0"/>
            <a:ext cx="12192000" cy="1368592"/>
            <a:chOff x="0" y="1453300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54E2147-2A91-F7C0-FC02-AF3EE2BA9B37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308E9DD-692B-D104-7335-77DC5DAB911C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90500">
                      <a:srgbClr val="FFFF00">
                        <a:alpha val="40000"/>
                      </a:srgb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Motor</a:t>
              </a:r>
              <a:endParaRPr lang="ko-KR" altLang="en-US" sz="7200" b="1" dirty="0">
                <a:solidFill>
                  <a:schemeClr val="bg1"/>
                </a:solidFill>
                <a:effectLst>
                  <a:glow rad="190500">
                    <a:srgbClr val="FFFF00">
                      <a:alpha val="40000"/>
                    </a:srgb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FE250D5-3FE5-DDC0-8DDC-B85F74E7F3E9}"/>
              </a:ext>
            </a:extLst>
          </p:cNvPr>
          <p:cNvSpPr txBox="1"/>
          <p:nvPr/>
        </p:nvSpPr>
        <p:spPr>
          <a:xfrm>
            <a:off x="182947" y="1513295"/>
            <a:ext cx="115951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Search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Sorting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254000">
                    <a:srgbClr val="0000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Recursion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Backtracking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Greedy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Dynamic Programming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Pattern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Divide and Conquer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Mathematical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Geometric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Bitwise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Randomized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Branch and Bound</a:t>
            </a:r>
            <a:endParaRPr lang="ko-KR" altLang="en-US" sz="2400" b="1" dirty="0">
              <a:solidFill>
                <a:schemeClr val="bg1"/>
              </a:solidFill>
              <a:effectLst>
                <a:glow rad="127000">
                  <a:schemeClr val="tx1">
                    <a:alpha val="40000"/>
                  </a:schemeClr>
                </a:glo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967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Cache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2995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</a:t>
            </a:r>
            <a:r>
              <a:rPr lang="en-US" altLang="ko-KR" dirty="0"/>
              <a:t> (1)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702241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230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rgbClr val="F4B183"/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3. Recursion 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9070C03-6A82-571A-DF99-3C0F05528BD7}"/>
              </a:ext>
            </a:extLst>
          </p:cNvPr>
          <p:cNvGraphicFramePr>
            <a:graphicFrameLocks noGrp="1"/>
          </p:cNvGraphicFramePr>
          <p:nvPr/>
        </p:nvGraphicFramePr>
        <p:xfrm>
          <a:off x="177799" y="868119"/>
          <a:ext cx="3860801" cy="1630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080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4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8B932687-7F5A-699D-4DB9-F9890CF465C1}"/>
              </a:ext>
            </a:extLst>
          </p:cNvPr>
          <p:cNvSpPr/>
          <p:nvPr/>
        </p:nvSpPr>
        <p:spPr>
          <a:xfrm>
            <a:off x="12413895" y="-34292"/>
            <a:ext cx="2587557" cy="6225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형식 모음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117E0F-C56E-1585-39E0-BDD01DBE3D41}"/>
              </a:ext>
            </a:extLst>
          </p:cNvPr>
          <p:cNvSpPr txBox="1"/>
          <p:nvPr/>
        </p:nvSpPr>
        <p:spPr>
          <a:xfrm>
            <a:off x="13310861" y="4324418"/>
            <a:ext cx="1790869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b="1" dirty="0"/>
              <a:t>그림 설명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B7EFF367-2D68-16C5-3497-4F57C159361A}"/>
              </a:ext>
            </a:extLst>
          </p:cNvPr>
          <p:cNvCxnSpPr>
            <a:cxnSpLocks/>
          </p:cNvCxnSpPr>
          <p:nvPr/>
        </p:nvCxnSpPr>
        <p:spPr>
          <a:xfrm>
            <a:off x="13669514" y="868118"/>
            <a:ext cx="643386" cy="0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3CE9738-9E3C-B75B-1DBF-392A9182C09C}"/>
              </a:ext>
            </a:extLst>
          </p:cNvPr>
          <p:cNvSpPr txBox="1"/>
          <p:nvPr/>
        </p:nvSpPr>
        <p:spPr>
          <a:xfrm>
            <a:off x="12540895" y="729619"/>
            <a:ext cx="679805" cy="276999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dirty="0">
                <a:solidFill>
                  <a:srgbClr val="0000FF"/>
                </a:solidFill>
              </a:rPr>
              <a:t>글자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1F555A9-A127-5F79-2292-A5D8AB0DD165}"/>
              </a:ext>
            </a:extLst>
          </p:cNvPr>
          <p:cNvGraphicFramePr>
            <a:graphicFrameLocks noGrp="1"/>
          </p:cNvGraphicFramePr>
          <p:nvPr/>
        </p:nvGraphicFramePr>
        <p:xfrm>
          <a:off x="13525361" y="1239698"/>
          <a:ext cx="896966" cy="3430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코드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F9483EC-6CE4-D944-2A4A-F2F97A3552FF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1239698"/>
          <a:ext cx="896966" cy="343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696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메인 내용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97415D11-45EF-03FD-A386-3D0CA5E86B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3836443" y="1829428"/>
            <a:ext cx="1171768" cy="404724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981A4DE-579A-88EB-3D88-F139870ED212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1714803"/>
          <a:ext cx="131964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825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90980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836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</a:tblGrid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13660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C5DE4824-4463-42D0-F98D-B5CBF811184E}"/>
              </a:ext>
            </a:extLst>
          </p:cNvPr>
          <p:cNvGraphicFramePr>
            <a:graphicFrameLocks noGrp="1"/>
          </p:cNvGraphicFramePr>
          <p:nvPr/>
        </p:nvGraphicFramePr>
        <p:xfrm>
          <a:off x="12734180" y="3038885"/>
          <a:ext cx="2267271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727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34302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Ctrl+ = 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아래첨자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shift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+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=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윗첨자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Ctrl + space 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복구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Shift + f3 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대소문자 변경</a:t>
                      </a:r>
                      <a:endParaRPr lang="en-US" altLang="ko-K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122F83BF-1E9C-0476-E0E0-8D9BF9A23734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4439836"/>
          <a:ext cx="723481" cy="644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48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727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4314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B067CCE-CB81-C448-0299-BCAD32E1FD5B}"/>
              </a:ext>
            </a:extLst>
          </p:cNvPr>
          <p:cNvSpPr txBox="1"/>
          <p:nvPr/>
        </p:nvSpPr>
        <p:spPr>
          <a:xfrm>
            <a:off x="12192000" y="4021491"/>
            <a:ext cx="1615086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dirty="0"/>
              <a:t>예시 표시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AFCBE497-A8EC-9743-DACB-B3EC276252C5}"/>
              </a:ext>
            </a:extLst>
          </p:cNvPr>
          <p:cNvGraphicFramePr>
            <a:graphicFrameLocks noGrp="1"/>
          </p:cNvGraphicFramePr>
          <p:nvPr/>
        </p:nvGraphicFramePr>
        <p:xfrm>
          <a:off x="12413895" y="2498764"/>
          <a:ext cx="1246231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31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16306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b="1" kern="12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Result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1958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Inside </a:t>
                      </a:r>
                      <a:r>
                        <a:rPr lang="en-US" altLang="ko-KR" sz="10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first_space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8263192"/>
                  </a:ext>
                </a:extLst>
              </a:tr>
            </a:tbl>
          </a:graphicData>
        </a:graphic>
      </p:graphicFrame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DC0C805-5631-82EB-961C-E7FFF5BBAB3F}"/>
              </a:ext>
            </a:extLst>
          </p:cNvPr>
          <p:cNvCxnSpPr>
            <a:cxnSpLocks/>
          </p:cNvCxnSpPr>
          <p:nvPr/>
        </p:nvCxnSpPr>
        <p:spPr>
          <a:xfrm flipV="1">
            <a:off x="12634722" y="5810860"/>
            <a:ext cx="0" cy="631515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25385D2A-C469-592C-CFBE-3617000F9C01}"/>
              </a:ext>
            </a:extLst>
          </p:cNvPr>
          <p:cNvGraphicFramePr>
            <a:graphicFrameLocks noGrp="1"/>
          </p:cNvGraphicFramePr>
          <p:nvPr/>
        </p:nvGraphicFramePr>
        <p:xfrm>
          <a:off x="12355361" y="5238932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809792E-C8A6-C9C6-F224-DD26C86C894B}"/>
              </a:ext>
            </a:extLst>
          </p:cNvPr>
          <p:cNvSpPr txBox="1"/>
          <p:nvPr/>
        </p:nvSpPr>
        <p:spPr>
          <a:xfrm>
            <a:off x="13310861" y="4851651"/>
            <a:ext cx="807543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dirty="0">
                <a:solidFill>
                  <a:srgbClr val="FF0000"/>
                </a:solidFill>
              </a:rPr>
              <a:t>Mismatch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2F5530E-180C-C17B-CEC3-361CAB473D9F}"/>
              </a:ext>
            </a:extLst>
          </p:cNvPr>
          <p:cNvCxnSpPr>
            <a:cxnSpLocks/>
          </p:cNvCxnSpPr>
          <p:nvPr/>
        </p:nvCxnSpPr>
        <p:spPr>
          <a:xfrm>
            <a:off x="12800835" y="5923988"/>
            <a:ext cx="369320" cy="0"/>
          </a:xfrm>
          <a:prstGeom prst="straightConnector1">
            <a:avLst/>
          </a:prstGeom>
          <a:ln w="38100">
            <a:solidFill>
              <a:srgbClr val="0000FF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3D1F0D5-1205-73EC-8FE3-F0E09A22814B}"/>
              </a:ext>
            </a:extLst>
          </p:cNvPr>
          <p:cNvGraphicFramePr>
            <a:graphicFrameLocks noGrp="1"/>
          </p:cNvGraphicFramePr>
          <p:nvPr/>
        </p:nvGraphicFramePr>
        <p:xfrm>
          <a:off x="12862378" y="6140710"/>
          <a:ext cx="2340000" cy="468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45007840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259946312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502588630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48842761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2304959298"/>
                    </a:ext>
                  </a:extLst>
                </a:gridCol>
              </a:tblGrid>
              <a:tr h="468335"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300" dirty="0">
                        <a:solidFill>
                          <a:schemeClr val="tx1"/>
                        </a:solidFill>
                      </a:endParaRPr>
                    </a:p>
                  </a:txBody>
                  <a:tcPr marL="116921" marR="116921" marT="58461" marB="584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616786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6002298-1BFB-CC9C-0597-ACB28C8E102D}"/>
              </a:ext>
            </a:extLst>
          </p:cNvPr>
          <p:cNvSpPr txBox="1"/>
          <p:nvPr/>
        </p:nvSpPr>
        <p:spPr>
          <a:xfrm>
            <a:off x="13525361" y="5754492"/>
            <a:ext cx="724841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600" dirty="0">
                <a:solidFill>
                  <a:schemeClr val="tx1"/>
                </a:solidFill>
              </a:rPr>
              <a:t>Pattern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69AEF56C-88F6-B4A6-B8E5-4407BC09550B}"/>
              </a:ext>
            </a:extLst>
          </p:cNvPr>
          <p:cNvGraphicFramePr>
            <a:graphicFrameLocks noGrp="1"/>
          </p:cNvGraphicFramePr>
          <p:nvPr/>
        </p:nvGraphicFramePr>
        <p:xfrm>
          <a:off x="12450434" y="6893635"/>
          <a:ext cx="2438160" cy="243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32">
                  <a:extLst>
                    <a:ext uri="{9D8B030D-6E8A-4147-A177-3AD203B41FA5}">
                      <a16:colId xmlns:a16="http://schemas.microsoft.com/office/drawing/2014/main" val="367143917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240710627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48321906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4279108842"/>
                    </a:ext>
                  </a:extLst>
                </a:gridCol>
                <a:gridCol w="487632">
                  <a:extLst>
                    <a:ext uri="{9D8B030D-6E8A-4147-A177-3AD203B41FA5}">
                      <a16:colId xmlns:a16="http://schemas.microsoft.com/office/drawing/2014/main" val="380026499"/>
                    </a:ext>
                  </a:extLst>
                </a:gridCol>
              </a:tblGrid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4553853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(-1,2)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605606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1" dirty="0" err="1">
                          <a:solidFill>
                            <a:schemeClr val="tx1"/>
                          </a:solidFill>
                        </a:rPr>
                        <a:t>x,y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(0,2)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7944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(1,2)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9452712"/>
                  </a:ext>
                </a:extLst>
              </a:tr>
              <a:tr h="487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(2,-1)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(2,0)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(2,1)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(2,2)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40275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D734F2BF-B909-E2B3-D035-73B1A936BBC4}"/>
              </a:ext>
            </a:extLst>
          </p:cNvPr>
          <p:cNvSpPr txBox="1"/>
          <p:nvPr/>
        </p:nvSpPr>
        <p:spPr>
          <a:xfrm>
            <a:off x="14118404" y="4799602"/>
            <a:ext cx="883047" cy="246221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ko-KR" altLang="en-US" sz="1600">
                <a:solidFill>
                  <a:schemeClr val="tx1"/>
                </a:solidFill>
              </a:rPr>
              <a:t>글자설명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269A9FC-41A6-703A-F687-811F16F2A9D5}"/>
              </a:ext>
            </a:extLst>
          </p:cNvPr>
          <p:cNvGrpSpPr/>
          <p:nvPr/>
        </p:nvGrpSpPr>
        <p:grpSpPr>
          <a:xfrm>
            <a:off x="15008211" y="1152408"/>
            <a:ext cx="1890898" cy="1590196"/>
            <a:chOff x="3203973" y="3273667"/>
            <a:chExt cx="1890898" cy="1590196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D918222-8B02-3E68-BBE0-DE06A89C42F1}"/>
                </a:ext>
              </a:extLst>
            </p:cNvPr>
            <p:cNvCxnSpPr>
              <a:cxnSpLocks/>
            </p:cNvCxnSpPr>
            <p:nvPr/>
          </p:nvCxnSpPr>
          <p:spPr>
            <a:xfrm>
              <a:off x="3284602" y="4147619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BC45C36B-7266-EFEC-1B55-1C1B4FDF2F0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276112" y="4163101"/>
              <a:ext cx="1401524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4D553966-F9EA-7A6E-6CB7-90A43D371A22}"/>
                </a:ext>
              </a:extLst>
            </p:cNvPr>
            <p:cNvSpPr/>
            <p:nvPr/>
          </p:nvSpPr>
          <p:spPr>
            <a:xfrm>
              <a:off x="3924792" y="4087047"/>
              <a:ext cx="121144" cy="121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1079BC7-392E-E1C0-FF0F-6E9006E7AF88}"/>
                </a:ext>
              </a:extLst>
            </p:cNvPr>
            <p:cNvSpPr/>
            <p:nvPr/>
          </p:nvSpPr>
          <p:spPr>
            <a:xfrm>
              <a:off x="4355895" y="373511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317D5A2-FBE3-E285-B2C8-B5942E35613C}"/>
                </a:ext>
              </a:extLst>
            </p:cNvPr>
            <p:cNvSpPr/>
            <p:nvPr/>
          </p:nvSpPr>
          <p:spPr>
            <a:xfrm>
              <a:off x="3546550" y="3574983"/>
              <a:ext cx="121144" cy="12114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CB2EFED-D326-2B4C-78A1-D57D03F7DE8C}"/>
                </a:ext>
              </a:extLst>
            </p:cNvPr>
            <p:cNvSpPr txBox="1"/>
            <p:nvPr/>
          </p:nvSpPr>
          <p:spPr>
            <a:xfrm>
              <a:off x="3203973" y="3273667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1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DF8777-C5D8-C44D-8EF2-0E3C4373C8A2}"/>
                </a:ext>
              </a:extLst>
            </p:cNvPr>
            <p:cNvSpPr txBox="1"/>
            <p:nvPr/>
          </p:nvSpPr>
          <p:spPr>
            <a:xfrm>
              <a:off x="4370030" y="3511461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(x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, y</a:t>
              </a:r>
              <a:r>
                <a:rPr lang="en-US" altLang="ko-KR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C4B9E52C-C827-EF81-CAA9-5C346D239B3E}"/>
                </a:ext>
              </a:extLst>
            </p:cNvPr>
            <p:cNvCxnSpPr>
              <a:cxnSpLocks/>
            </p:cNvCxnSpPr>
            <p:nvPr/>
          </p:nvCxnSpPr>
          <p:spPr>
            <a:xfrm>
              <a:off x="4416467" y="3866704"/>
              <a:ext cx="0" cy="280915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3B4A9FB-162F-4E00-208F-1C8C3BC0B141}"/>
                </a:ext>
              </a:extLst>
            </p:cNvPr>
            <p:cNvCxnSpPr>
              <a:cxnSpLocks/>
            </p:cNvCxnSpPr>
            <p:nvPr/>
          </p:nvCxnSpPr>
          <p:spPr>
            <a:xfrm>
              <a:off x="3607122" y="3685993"/>
              <a:ext cx="0" cy="451364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D8338B3-9EC3-6A56-6F0E-DEC0BA46DAFB}"/>
                </a:ext>
              </a:extLst>
            </p:cNvPr>
            <p:cNvCxnSpPr>
              <a:cxnSpLocks/>
            </p:cNvCxnSpPr>
            <p:nvPr/>
          </p:nvCxnSpPr>
          <p:spPr>
            <a:xfrm>
              <a:off x="3976874" y="3795086"/>
              <a:ext cx="379021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F434BD42-B6D3-1DF9-E27B-8BF01117C879}"/>
                </a:ext>
              </a:extLst>
            </p:cNvPr>
            <p:cNvCxnSpPr>
              <a:cxnSpLocks/>
            </p:cNvCxnSpPr>
            <p:nvPr/>
          </p:nvCxnSpPr>
          <p:spPr>
            <a:xfrm>
              <a:off x="3667694" y="3635555"/>
              <a:ext cx="309180" cy="0"/>
            </a:xfrm>
            <a:prstGeom prst="line">
              <a:avLst/>
            </a:prstGeom>
            <a:ln>
              <a:solidFill>
                <a:srgbClr val="0000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88ADEA1-A1C6-352E-E5A6-B2F307EE0E2B}"/>
                </a:ext>
              </a:extLst>
            </p:cNvPr>
            <p:cNvSpPr txBox="1"/>
            <p:nvPr/>
          </p:nvSpPr>
          <p:spPr>
            <a:xfrm>
              <a:off x="3945624" y="4228768"/>
              <a:ext cx="724841" cy="184666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defRPr sz="1200" b="1">
                  <a:solidFill>
                    <a:srgbClr val="0000FF"/>
                  </a:solidFill>
                </a:defRPr>
              </a:lvl1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x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en-US" altLang="ko-KR" dirty="0" err="1">
                  <a:solidFill>
                    <a:schemeClr val="tx1"/>
                  </a:solidFill>
                </a:rPr>
                <a:t>y</a:t>
              </a:r>
              <a:r>
                <a:rPr lang="en-US" altLang="ko-KR" baseline="-25000" dirty="0" err="1">
                  <a:solidFill>
                    <a:schemeClr val="tx1"/>
                  </a:solidFill>
                </a:rPr>
                <a:t>m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C073775F-6A61-1895-1F7A-A93B5CA846A0}"/>
                </a:ext>
              </a:extLst>
            </p:cNvPr>
            <p:cNvCxnSpPr>
              <a:stCxn id="27" idx="1"/>
              <a:endCxn id="29" idx="5"/>
            </p:cNvCxnSpPr>
            <p:nvPr/>
          </p:nvCxnSpPr>
          <p:spPr>
            <a:xfrm flipH="1" flipV="1">
              <a:off x="3649953" y="3678386"/>
              <a:ext cx="292580" cy="426402"/>
            </a:xfrm>
            <a:prstGeom prst="straightConnector1">
              <a:avLst/>
            </a:prstGeom>
            <a:noFill/>
            <a:ln w="38100">
              <a:solidFill>
                <a:srgbClr val="0000FF"/>
              </a:solidFill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29000A8C-0877-9ACB-546C-7DB194E8D6C4}"/>
              </a:ext>
            </a:extLst>
          </p:cNvPr>
          <p:cNvCxnSpPr>
            <a:cxnSpLocks/>
          </p:cNvCxnSpPr>
          <p:nvPr/>
        </p:nvCxnSpPr>
        <p:spPr>
          <a:xfrm>
            <a:off x="15411360" y="4289018"/>
            <a:ext cx="0" cy="345777"/>
          </a:xfrm>
          <a:prstGeom prst="line">
            <a:avLst/>
          </a:prstGeom>
          <a:ln w="38100">
            <a:solidFill>
              <a:srgbClr val="FFFF00"/>
            </a:solidFill>
            <a:prstDash val="sysDot"/>
          </a:ln>
          <a:effectLst>
            <a:glow rad="254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8E9C916-7775-6D3F-0A56-049A7A5CC4B6}"/>
              </a:ext>
            </a:extLst>
          </p:cNvPr>
          <p:cNvSpPr txBox="1"/>
          <p:nvPr/>
        </p:nvSpPr>
        <p:spPr>
          <a:xfrm>
            <a:off x="14975450" y="4021491"/>
            <a:ext cx="871819" cy="215444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defRPr sz="1200" b="1">
                <a:solidFill>
                  <a:srgbClr val="0000FF"/>
                </a:solidFill>
              </a:defRPr>
            </a:lvl1pPr>
          </a:lstStyle>
          <a:p>
            <a:r>
              <a:rPr lang="en-US" altLang="ko-KR" sz="1400" dirty="0">
                <a:solidFill>
                  <a:srgbClr val="FFFF00"/>
                </a:solidFill>
                <a:effectLst>
                  <a:glow rad="50800">
                    <a:schemeClr val="tx1"/>
                  </a:glow>
                </a:effectLst>
              </a:rPr>
              <a:t>Partition</a:t>
            </a:r>
            <a:endParaRPr lang="ko-KR" altLang="en-US" sz="1400" baseline="-25000" dirty="0">
              <a:solidFill>
                <a:srgbClr val="FFFF00"/>
              </a:solidFill>
              <a:effectLst>
                <a:glow rad="50800">
                  <a:schemeClr val="tx1"/>
                </a:glow>
              </a:effectLst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F5CE6FC-3CAE-475E-0154-6F2DF1FCEBC2}"/>
              </a:ext>
            </a:extLst>
          </p:cNvPr>
          <p:cNvSpPr/>
          <p:nvPr/>
        </p:nvSpPr>
        <p:spPr>
          <a:xfrm>
            <a:off x="15378994" y="5045823"/>
            <a:ext cx="108000" cy="108000"/>
          </a:xfrm>
          <a:prstGeom prst="rect">
            <a:avLst/>
          </a:prstGeom>
          <a:solidFill>
            <a:schemeClr val="bg2">
              <a:lumMod val="7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1271127-F1EE-19EE-3FFA-3026A5252F41}"/>
              </a:ext>
            </a:extLst>
          </p:cNvPr>
          <p:cNvSpPr/>
          <p:nvPr/>
        </p:nvSpPr>
        <p:spPr>
          <a:xfrm>
            <a:off x="15618524" y="5045823"/>
            <a:ext cx="108000" cy="108000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2912B7F-0D30-A14F-C8AE-B30FA1DC7BF5}"/>
              </a:ext>
            </a:extLst>
          </p:cNvPr>
          <p:cNvCxnSpPr/>
          <p:nvPr/>
        </p:nvCxnSpPr>
        <p:spPr>
          <a:xfrm>
            <a:off x="15432994" y="5153823"/>
            <a:ext cx="0" cy="1034018"/>
          </a:xfrm>
          <a:prstGeom prst="straightConnector1">
            <a:avLst/>
          </a:prstGeom>
          <a:ln>
            <a:solidFill>
              <a:srgbClr val="0000F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F8F2E6FB-3960-0D7C-E6CB-13CB3A585D42}"/>
              </a:ext>
            </a:extLst>
          </p:cNvPr>
          <p:cNvGraphicFramePr>
            <a:graphicFrameLocks noGrp="1"/>
          </p:cNvGraphicFramePr>
          <p:nvPr/>
        </p:nvGraphicFramePr>
        <p:xfrm>
          <a:off x="15781112" y="4292903"/>
          <a:ext cx="951806" cy="80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1806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7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예시</a:t>
                      </a:r>
                      <a:endParaRPr lang="en-US" altLang="ko-KR" sz="7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  <a:tr h="60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7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101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9104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C6D51-F7A7-3F37-31AD-341944AA5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2330D765-8C4A-472E-E1B0-E05337409AB4}"/>
              </a:ext>
            </a:extLst>
          </p:cNvPr>
          <p:cNvGrpSpPr/>
          <p:nvPr/>
        </p:nvGrpSpPr>
        <p:grpSpPr>
          <a:xfrm>
            <a:off x="0" y="0"/>
            <a:ext cx="12192000" cy="1368592"/>
            <a:chOff x="0" y="1453300"/>
            <a:chExt cx="12192000" cy="1373404"/>
          </a:xfrm>
          <a:solidFill>
            <a:schemeClr val="accent5">
              <a:lumMod val="75000"/>
            </a:schemeClr>
          </a:solidFill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54E2147-2A91-F7C0-FC02-AF3EE2BA9B37}"/>
                </a:ext>
              </a:extLst>
            </p:cNvPr>
            <p:cNvSpPr/>
            <p:nvPr/>
          </p:nvSpPr>
          <p:spPr>
            <a:xfrm>
              <a:off x="0" y="1453300"/>
              <a:ext cx="12192000" cy="1373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308E9DD-692B-D104-7335-77DC5DAB911C}"/>
                </a:ext>
              </a:extLst>
            </p:cNvPr>
            <p:cNvSpPr txBox="1"/>
            <p:nvPr/>
          </p:nvSpPr>
          <p:spPr>
            <a:xfrm>
              <a:off x="0" y="1544650"/>
              <a:ext cx="12192000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200" b="1" dirty="0">
                  <a:solidFill>
                    <a:schemeClr val="bg1"/>
                  </a:solidFill>
                  <a:effectLst>
                    <a:glow rad="190500">
                      <a:srgbClr val="FFFF00">
                        <a:alpha val="40000"/>
                      </a:srgbClr>
                    </a:glo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Motor</a:t>
              </a:r>
              <a:endParaRPr lang="ko-KR" altLang="en-US" sz="7200" b="1" dirty="0">
                <a:solidFill>
                  <a:schemeClr val="bg1"/>
                </a:solidFill>
                <a:effectLst>
                  <a:glow rad="190500">
                    <a:srgbClr val="FFFF00">
                      <a:alpha val="40000"/>
                    </a:srgb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FE250D5-3FE5-DDC0-8DDC-B85F74E7F3E9}"/>
              </a:ext>
            </a:extLst>
          </p:cNvPr>
          <p:cNvSpPr txBox="1"/>
          <p:nvPr/>
        </p:nvSpPr>
        <p:spPr>
          <a:xfrm>
            <a:off x="182947" y="1513295"/>
            <a:ext cx="11595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254000">
                    <a:srgbClr val="0000FF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DC Motor</a:t>
            </a:r>
          </a:p>
          <a:p>
            <a:pPr marL="1143000" indent="-1143000">
              <a:buAutoNum type="arabicPeriod"/>
            </a:pPr>
            <a:r>
              <a:rPr lang="en-US" altLang="ko-KR" sz="2400" b="1" dirty="0">
                <a:solidFill>
                  <a:schemeClr val="bg1"/>
                </a:solidFill>
                <a:effectLst>
                  <a:glow rad="127000">
                    <a:schemeClr val="tx1">
                      <a:alpha val="40000"/>
                    </a:schemeClr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Next...</a:t>
            </a:r>
            <a:endParaRPr lang="ko-KR" altLang="en-US" sz="2400" b="1" dirty="0">
              <a:solidFill>
                <a:schemeClr val="bg1"/>
              </a:solidFill>
              <a:effectLst>
                <a:glow rad="127000">
                  <a:schemeClr val="tx1">
                    <a:alpha val="40000"/>
                  </a:schemeClr>
                </a:glo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4172EF4-A91F-5C0F-5757-20723A578A92}"/>
              </a:ext>
            </a:extLst>
          </p:cNvPr>
          <p:cNvSpPr/>
          <p:nvPr/>
        </p:nvSpPr>
        <p:spPr>
          <a:xfrm rot="2700000">
            <a:off x="8328467" y="1170671"/>
            <a:ext cx="4794462" cy="127411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내용 작성 중</a:t>
            </a:r>
          </a:p>
        </p:txBody>
      </p:sp>
    </p:spTree>
    <p:extLst>
      <p:ext uri="{BB962C8B-B14F-4D97-AF65-F5344CB8AC3E}">
        <p14:creationId xmlns:p14="http://schemas.microsoft.com/office/powerpoint/2010/main" val="983504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Output: Open Collector/Drain, Push-Pull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799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Output: Open Collector/Drain</a:t>
            </a:r>
            <a:r>
              <a:rPr lang="en-US" altLang="ko-KR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/Push-Pull</a:t>
            </a:r>
            <a:r>
              <a:rPr lang="en-US" altLang="ko-KR"/>
              <a:t> </a:t>
            </a:r>
            <a:endParaRPr lang="en-US" altLang="ko-KR" dirty="0"/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856346"/>
              </p:ext>
            </p:extLst>
          </p:nvPr>
        </p:nvGraphicFramePr>
        <p:xfrm>
          <a:off x="83626" y="868117"/>
          <a:ext cx="11974527" cy="5083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083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Open Collector/Drain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Switch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open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인 상태로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MCU/IC 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output 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연결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출력을 내기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collector/drain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pull-up resistor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연결해야 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(limit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current)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외부 전원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master-slave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제어에서 가장 효율적 구조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Push-Pull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Chip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switch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있어 저항없이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output level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가짐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다른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push-pull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output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묶어 사용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X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 전원 사용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2B5B65A4-5BD6-F9A6-EE3B-A27AC8E1EBA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77801" y="906621"/>
            <a:ext cx="4485373" cy="194132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60BBC9C-47A6-9E02-70CF-4AAB3F3D148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67000"/>
                    </a14:imgEffect>
                    <a14:imgEffect>
                      <a14:brightnessContrast bright="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5386" y="3001018"/>
            <a:ext cx="4348914" cy="266483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DAA95D9-0C3E-4DD5-D405-9268E5F8F0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6610" y="3001018"/>
            <a:ext cx="4238025" cy="271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13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73A4386-DF80-EB26-04BB-7E0DA020CA2D}"/>
              </a:ext>
            </a:extLst>
          </p:cNvPr>
          <p:cNvSpPr/>
          <p:nvPr/>
        </p:nvSpPr>
        <p:spPr>
          <a:xfrm>
            <a:off x="0" y="2808515"/>
            <a:ext cx="12192000" cy="1240971"/>
          </a:xfrm>
          <a:prstGeom prst="rect">
            <a:avLst/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rPr>
              <a:t>Port: DIE, PAD</a:t>
            </a:r>
            <a:endParaRPr lang="ko-KR" altLang="en-US" sz="7200" b="1" dirty="0">
              <a:effectLst>
                <a:outerShdw blurRad="50800" dist="38100" dir="33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F336F4-C28C-07D4-1BEA-8349A7C3D9DD}"/>
              </a:ext>
            </a:extLst>
          </p:cNvPr>
          <p:cNvSpPr/>
          <p:nvPr/>
        </p:nvSpPr>
        <p:spPr>
          <a:xfrm>
            <a:off x="0" y="2717073"/>
            <a:ext cx="12192000" cy="914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200" b="1" dirty="0">
              <a:effectLst>
                <a:outerShdw blurRad="50800" dist="38100" dir="33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1AF9576-5EE5-86EB-EC30-74ADF62B3AEF}"/>
              </a:ext>
            </a:extLst>
          </p:cNvPr>
          <p:cNvSpPr/>
          <p:nvPr/>
        </p:nvSpPr>
        <p:spPr>
          <a:xfrm>
            <a:off x="0" y="4049486"/>
            <a:ext cx="12192000" cy="9144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200" b="1" dirty="0">
              <a:effectLst>
                <a:outerShdw blurRad="50800" dist="38100" dir="33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6427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1.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Port: PAD, DIE</a:t>
            </a:r>
            <a:r>
              <a:rPr lang="en-US" altLang="ko-KR" dirty="0"/>
              <a:t> </a:t>
            </a:r>
            <a:r>
              <a:rPr lang="en-US" altLang="ko-KR" b="1" dirty="0"/>
              <a:t>–</a:t>
            </a:r>
            <a:r>
              <a:rPr lang="en-US" altLang="ko-KR" dirty="0"/>
              <a:t> Intro (1) 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/>
        </p:nvGraphicFramePr>
        <p:xfrm>
          <a:off x="83626" y="868118"/>
          <a:ext cx="11974527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28547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반도체 패키지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칩 내부에 있는 실리콘 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집적 회로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(IC)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PAD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외부로 나가는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wire bonding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붙이는 연결판과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으로 연결되는 접점을 포함하는 부분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바깥쪽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면에 놓여 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내부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DIE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공간에서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power source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따라 부분적으로 나눠져 있고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각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Port 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하나씩 연결됨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외부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따라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Drive Strength, Pad Level, Hysteresis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같은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port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속성이 달라짐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부가적인 기능이 들어가면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PAD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부피가 커져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MCU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가질 수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max pin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감소하기 때문에 동일 성능을 얻기 위해 부피가 커지고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단가가 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Drive Strength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strong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한 것은 전류의 세기가 크다는 것을 의미하고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Slew rate, Delay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등에 영향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Slew rate: output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voltage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최대 변화율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(Edge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sharp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한 정도를 나타냄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전류가 커지면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slew rate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증가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(Sharp)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delay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없이 빠르게 전송 가능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하지만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overshoot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가능성 증가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Port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사용 목적과 외부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고려해 설정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Pad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Level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신호 인식에 대한 문턱전압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(Threshold voltage) level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threshold voltage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높으면 외부 영향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노이즈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덜 민감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Hysteresis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논리소자는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낮으면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0,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high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보다 높으면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인식하지만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high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불확실 구간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Schmitt Trigger Circuit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Schmitt trigger circuit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low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en-US" altLang="ko-KR" sz="1200" b="1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en-US" altLang="ko-KR" sz="1200" b="1" kern="1200" baseline="-250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high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대신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Vt+, Vt-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라는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threshold value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가지고 논리값 판단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현재 논리 상태가 무엇인지에 따라 다른 기준 값이 사용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Hysteresis: Output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current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dependent non-linear property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E4A68090-0F8C-BF8F-E104-834A1BE6A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622" y="2614401"/>
            <a:ext cx="1526441" cy="706314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0686E8D5-819C-61A5-EB9E-BB7D2CC3050B}"/>
              </a:ext>
            </a:extLst>
          </p:cNvPr>
          <p:cNvGrpSpPr/>
          <p:nvPr/>
        </p:nvGrpSpPr>
        <p:grpSpPr>
          <a:xfrm>
            <a:off x="9386141" y="2614401"/>
            <a:ext cx="2404807" cy="2201143"/>
            <a:chOff x="9386141" y="2614401"/>
            <a:chExt cx="2404807" cy="220114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24915C0-2472-802A-7196-F4A46FE80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4000"/>
                      </a14:imgEffect>
                      <a14:imgEffect>
                        <a14:brightnessContrast bright="-4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386141" y="2614401"/>
              <a:ext cx="2404807" cy="2201143"/>
            </a:xfrm>
            <a:prstGeom prst="rect">
              <a:avLst/>
            </a:prstGeom>
          </p:spPr>
        </p:pic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6E45705-3C1B-977F-9E8A-3F08D500EF4D}"/>
                </a:ext>
              </a:extLst>
            </p:cNvPr>
            <p:cNvCxnSpPr>
              <a:cxnSpLocks/>
            </p:cNvCxnSpPr>
            <p:nvPr/>
          </p:nvCxnSpPr>
          <p:spPr>
            <a:xfrm>
              <a:off x="9774767" y="32427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432AEF96-A0D2-441E-C4A2-C72118327027}"/>
                </a:ext>
              </a:extLst>
            </p:cNvPr>
            <p:cNvCxnSpPr>
              <a:cxnSpLocks/>
            </p:cNvCxnSpPr>
            <p:nvPr/>
          </p:nvCxnSpPr>
          <p:spPr>
            <a:xfrm>
              <a:off x="9859434" y="32427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699ECFF-4574-8C4F-8BC6-D5D0C47707CC}"/>
                </a:ext>
              </a:extLst>
            </p:cNvPr>
            <p:cNvCxnSpPr>
              <a:cxnSpLocks/>
            </p:cNvCxnSpPr>
            <p:nvPr/>
          </p:nvCxnSpPr>
          <p:spPr>
            <a:xfrm>
              <a:off x="9999134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B3D15646-3EBA-B406-B707-19B2C6CAE5AD}"/>
                </a:ext>
              </a:extLst>
            </p:cNvPr>
            <p:cNvCxnSpPr>
              <a:cxnSpLocks/>
            </p:cNvCxnSpPr>
            <p:nvPr/>
          </p:nvCxnSpPr>
          <p:spPr>
            <a:xfrm>
              <a:off x="10405534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9248DB8C-49BE-BBA0-DA55-71F02D9E9432}"/>
                </a:ext>
              </a:extLst>
            </p:cNvPr>
            <p:cNvCxnSpPr>
              <a:cxnSpLocks/>
            </p:cNvCxnSpPr>
            <p:nvPr/>
          </p:nvCxnSpPr>
          <p:spPr>
            <a:xfrm>
              <a:off x="10511368" y="32300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B8020605-3D35-348D-3308-DF32B637A484}"/>
                </a:ext>
              </a:extLst>
            </p:cNvPr>
            <p:cNvCxnSpPr>
              <a:cxnSpLocks/>
            </p:cNvCxnSpPr>
            <p:nvPr/>
          </p:nvCxnSpPr>
          <p:spPr>
            <a:xfrm>
              <a:off x="10617203" y="3242724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BB682DF5-3AEE-EC6A-3548-790AE72149FC}"/>
                </a:ext>
              </a:extLst>
            </p:cNvPr>
            <p:cNvCxnSpPr>
              <a:cxnSpLocks/>
            </p:cNvCxnSpPr>
            <p:nvPr/>
          </p:nvCxnSpPr>
          <p:spPr>
            <a:xfrm>
              <a:off x="10917769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2DFC970-2C4A-4779-FE8D-B3F1A632C868}"/>
                </a:ext>
              </a:extLst>
            </p:cNvPr>
            <p:cNvCxnSpPr>
              <a:cxnSpLocks/>
            </p:cNvCxnSpPr>
            <p:nvPr/>
          </p:nvCxnSpPr>
          <p:spPr>
            <a:xfrm>
              <a:off x="10985503" y="3259657"/>
              <a:ext cx="0" cy="618076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D41071A4-CD77-8989-CB0A-C5367778C608}"/>
                </a:ext>
              </a:extLst>
            </p:cNvPr>
            <p:cNvCxnSpPr>
              <a:cxnSpLocks/>
            </p:cNvCxnSpPr>
            <p:nvPr/>
          </p:nvCxnSpPr>
          <p:spPr>
            <a:xfrm>
              <a:off x="10653182" y="3384549"/>
              <a:ext cx="0" cy="1049866"/>
            </a:xfrm>
            <a:prstGeom prst="line">
              <a:avLst/>
            </a:prstGeom>
            <a:ln>
              <a:solidFill>
                <a:srgbClr val="0000F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AAD0C0F0-EAC4-FE68-12D3-7B5878B8B1B0}"/>
                </a:ext>
              </a:extLst>
            </p:cNvPr>
            <p:cNvCxnSpPr>
              <a:cxnSpLocks/>
            </p:cNvCxnSpPr>
            <p:nvPr/>
          </p:nvCxnSpPr>
          <p:spPr>
            <a:xfrm>
              <a:off x="10060513" y="3108325"/>
              <a:ext cx="0" cy="1326090"/>
            </a:xfrm>
            <a:prstGeom prst="line">
              <a:avLst/>
            </a:prstGeom>
            <a:ln>
              <a:solidFill>
                <a:srgbClr val="0000F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53279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8C73B1E-48BB-D09E-166C-EB21F4351ECB}"/>
              </a:ext>
            </a:extLst>
          </p:cNvPr>
          <p:cNvGrpSpPr/>
          <p:nvPr/>
        </p:nvGrpSpPr>
        <p:grpSpPr>
          <a:xfrm>
            <a:off x="0" y="2119712"/>
            <a:ext cx="12192000" cy="2617982"/>
            <a:chOff x="0" y="2119712"/>
            <a:chExt cx="12192000" cy="261798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73A4386-DF80-EB26-04BB-7E0DA020CA2D}"/>
                </a:ext>
              </a:extLst>
            </p:cNvPr>
            <p:cNvSpPr/>
            <p:nvPr/>
          </p:nvSpPr>
          <p:spPr>
            <a:xfrm>
              <a:off x="0" y="2211747"/>
              <a:ext cx="12192000" cy="2434506"/>
            </a:xfrm>
            <a:prstGeom prst="rect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200" b="1" dirty="0">
                  <a:effectLst>
                    <a:outerShdw blurRad="50800" dist="38100" dir="3300000" algn="tl">
                      <a:srgbClr val="000000">
                        <a:alpha val="43137"/>
                      </a:srgbClr>
                    </a:outerShdw>
                  </a:effectLst>
                </a:rPr>
                <a:t>Cache</a:t>
              </a:r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6F336F4-C28C-07D4-1BEA-8349A7C3D9DD}"/>
                </a:ext>
              </a:extLst>
            </p:cNvPr>
            <p:cNvSpPr/>
            <p:nvPr/>
          </p:nvSpPr>
          <p:spPr>
            <a:xfrm>
              <a:off x="0" y="2119712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1AF9576-5EE5-86EB-EC30-74ADF62B3AEF}"/>
                </a:ext>
              </a:extLst>
            </p:cNvPr>
            <p:cNvSpPr/>
            <p:nvPr/>
          </p:nvSpPr>
          <p:spPr>
            <a:xfrm>
              <a:off x="0" y="4646253"/>
              <a:ext cx="12192000" cy="9144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200" b="1" dirty="0">
                <a:effectLst>
                  <a:outerShdw blurRad="50800" dist="38100" dir="33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1235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(1)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92246"/>
              </p:ext>
            </p:extLst>
          </p:nvPr>
        </p:nvGraphicFramePr>
        <p:xfrm>
          <a:off x="83626" y="868117"/>
          <a:ext cx="11974527" cy="59009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009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Cache(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캐시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사이에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small. fast memory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processing bottleneck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현상을 크게 줄일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속도로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제공하는 동시에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off-chip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위치한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main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로부터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이동을 자동으로 관리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Why using Cache?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빠른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처리를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연결되는 빠른 속도를 가진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processor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속도는 크게 증가했지만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속도는 적게 증가하여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Bandwidth Dilemma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SRAM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static storage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소자를 이용한 배열구조를 가지고 있는데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storage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소자 수를 늘리면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storage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소자와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많은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capacitor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capacitor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수가 증가할수록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transition time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지체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CPU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처리속도 향상은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 memory size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증가를 유발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연결된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processing bottleneck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현상 발생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해결 가능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L1P(Small level-one program), L1D(small level-one data)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직접 연결됨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L1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bus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간의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resource conflict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제거해 속도를 높임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동일 속도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L1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속도를 위해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Instrument cache(memory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text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영역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다룸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), data cache(text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제외한 모든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다룸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나뉨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L2 on-chip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모두 포함하는 통합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block(L1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외부에서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access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위한 유연한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allocation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제공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L3 on-chip 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Off-chip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사이의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bridge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역할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(multi core 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core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공유하는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cache)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4BB6CBAC-AEB8-4020-2FC8-886EB477A41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10328" y="3594099"/>
            <a:ext cx="4324072" cy="310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26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D2DB-C232-F480-1C63-A1385E47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206C7-1BFF-F14D-8BC2-AA090422939C}"/>
              </a:ext>
            </a:extLst>
          </p:cNvPr>
          <p:cNvSpPr txBox="1"/>
          <p:nvPr/>
        </p:nvSpPr>
        <p:spPr>
          <a:xfrm>
            <a:off x="0" y="-57750"/>
            <a:ext cx="12192000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. </a:t>
            </a:r>
            <a:r>
              <a:rPr lang="en-US" altLang="ko-KR" dirty="0">
                <a:solidFill>
                  <a:schemeClr val="tx1"/>
                </a:solidFill>
                <a:effectLst>
                  <a:glow rad="38100">
                    <a:schemeClr val="bg1"/>
                  </a:glow>
                </a:effectLst>
              </a:rPr>
              <a:t>Cache</a:t>
            </a:r>
            <a:r>
              <a:rPr lang="en-US" altLang="ko-KR" dirty="0"/>
              <a:t> (2)</a:t>
            </a: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577DFA40-9032-77D3-8B24-094140C16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353362"/>
              </p:ext>
            </p:extLst>
          </p:nvPr>
        </p:nvGraphicFramePr>
        <p:xfrm>
          <a:off x="83626" y="868117"/>
          <a:ext cx="11974527" cy="5989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4527">
                  <a:extLst>
                    <a:ext uri="{9D8B030D-6E8A-4147-A177-3AD203B41FA5}">
                      <a16:colId xmlns:a16="http://schemas.microsoft.com/office/drawing/2014/main" val="1427386122"/>
                    </a:ext>
                  </a:extLst>
                </a:gridCol>
              </a:tblGrid>
              <a:tr h="5989883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지역성의 원리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(Principle of Locality)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시간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지역성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(Temporal Locality):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최근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다시 접근할 가능성이 높음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공간 지역성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(Spatial Locality):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가까운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접근할 가능성이 높음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controller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hierarchy management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크게 간소화하기 때문에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빠르게 개발할 수 있도록 도움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DMA(Direct Memory Access)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 방식을 사용하는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flow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programming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하는 것이 복잡할 때에 유용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사용해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flat memory architecture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필요한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flow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관리하는 것이 비효율적인 대형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유용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Fetch Flow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based system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접근하면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controller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원하는 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있는지 확인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있으면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hit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발생하고 값을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전송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없으면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cache controller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next memory level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값을 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(L1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발생 시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L2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값 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L2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off-memory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값 요청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 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발생하면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program/data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값을 사용할 수 있을 때까지 대기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값이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L2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있을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program/data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L1P/L1D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복사된 다음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로 전송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Hit Latency: Hit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caching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가져올 때 소요된 시간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Miss Latency: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발생해 상위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가져오거나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가져올 때 소요되는 시간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평균 접근 시간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(Average Access Time): Hit latency + Miss latency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× Miss rate [Miss rate = cache misses / cache accesses]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        - Cache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성능을 측정할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Wingdings" panose="05000000000000000000" pitchFamily="2" charset="2"/>
                        </a:rPr>
                        <a:t>평균 접근 시간 이용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값을 저장할 수 있는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cache, 16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개의 값이 저장된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memory map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있을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memory map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각 지점은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한 위치를 가짐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address 0, 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같은 지점을 가리킬 때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, CPU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mapped memory 0, 4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번갈아 접근하는 경우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update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필요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overwrite/thrashing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됨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(process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frame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이 충분히 할당되지 않음으로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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코드 최적화 기법을 통해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miss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줄일 수 있음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 cache miss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유형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Compulsory Miss: cache 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 처음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access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하는 동안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(cache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할당할 수 있는 이전 기회가 없어서 발생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)  Pipeline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이용해 최소화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Capacity Miss: cache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program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을 실행하는 동안 모든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data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를 저장할 공간이 충분하지 않을 때 발생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분할 또는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접근 재정렬을 통해 해결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       - Conflict Miss: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여러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block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data/program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가 동일한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cache line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에서 경쟁하기 때문에 발생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 data/program code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의 </a:t>
                      </a:r>
                      <a:r>
                        <a:rPr lang="en-US" altLang="ko-KR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address </a:t>
                      </a:r>
                      <a:r>
                        <a:rPr lang="ko-KR" altLang="en-US" sz="1200" b="1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변경을 통해 해결</a:t>
                      </a:r>
                      <a:endParaRPr lang="en-US" altLang="ko-KR" sz="1200" b="1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6198778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EC4D5BEB-90AA-9AB4-159F-7E6686AC5EE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44944" y="896930"/>
            <a:ext cx="2690382" cy="184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561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33761</TotalTime>
  <Words>2424</Words>
  <Application>Microsoft Office PowerPoint</Application>
  <PresentationFormat>와이드스크린</PresentationFormat>
  <Paragraphs>288</Paragraphs>
  <Slides>17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성호 김</dc:creator>
  <cp:lastModifiedBy>성호 김</cp:lastModifiedBy>
  <cp:revision>937</cp:revision>
  <dcterms:created xsi:type="dcterms:W3CDTF">2023-11-29T11:04:36Z</dcterms:created>
  <dcterms:modified xsi:type="dcterms:W3CDTF">2024-05-05T19:45:36Z</dcterms:modified>
</cp:coreProperties>
</file>

<file path=docProps/thumbnail.jpeg>
</file>